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guel Hernando Moncada Torres" initials="MHMT" lastIdx="1" clrIdx="0">
    <p:extLst>
      <p:ext uri="{19B8F6BF-5375-455C-9EA6-DF929625EA0E}">
        <p15:presenceInfo xmlns:p15="http://schemas.microsoft.com/office/powerpoint/2012/main" userId="S-1-5-21-3541475666-3563494275-2680468463-11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BA52"/>
    <a:srgbClr val="005ECF"/>
    <a:srgbClr val="E9080A"/>
    <a:srgbClr val="718895"/>
    <a:srgbClr val="FBE42B"/>
    <a:srgbClr val="250000"/>
    <a:srgbClr val="FF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9B8B0-CA11-460D-8D48-6ABDE0F36588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429F88-EE68-4084-A9D6-CA5F69F5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6521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63B17-5B0D-D4B0-2E13-810AB14EF0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028136-A04B-EF4A-6763-5BBE21009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16FF00-DD06-C645-23A5-52F723DD4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DFB948-1751-1AD8-38DD-B7BE6409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418C0B-FB72-D905-B07A-929E7622A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5740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7BBE6-7A7B-A263-D387-7FFD64186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6C4ADF-6D31-F0E4-14E4-06CB07CDA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11F67A-F169-C813-6E87-4466BD355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DAAC8C-FCAD-1F92-5611-94F6BACB6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413476-3B01-40DB-4356-0A9E68640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201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0052DE-B870-8CA1-89F2-70AFD53C3E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0C1642-21EA-776A-3067-3BE6A3239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B7B6E-9488-AD0E-D444-0ED488B47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4510C9-4167-5EA7-429E-C5BF3E075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EF1D1F-EDDD-E373-67AF-89C37AFA2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6962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A3F127-3CF1-1E11-42F0-437C34E1D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F322EE-BC2F-F752-34F0-E075654DB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A411BC-F7F0-B351-D743-F9BE6E8D4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8404CD-4293-E04C-85ED-9D69CBE6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E3FF7E-611C-0B07-F464-FC5A19D8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323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9F9D1B-399A-E41F-BF10-666CB8E96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92A7610-5E8C-7296-92CD-783490EEA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A600FC-05FC-67AA-6F5E-293EC5575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39FC69-D557-2B0B-FAE0-78E8DA3CA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392A1E-5146-DF72-885C-1829A5BC5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717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D8E2C-DE75-4276-960D-50D995E06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1BE53A-0861-6E54-B676-3D5597409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8DF864-A2FE-4F71-4E62-223938A824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C2B7CD7-8807-ABAF-E707-05881AE7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915EC4-2952-8FB9-2361-6990C79E3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15D9CE-B778-BE9E-DE23-DEB418C66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8416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6B1D2-DFD1-DB24-B0EF-FB0601274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5F0D66-6958-BCD3-C3EA-763B2FAC44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D951ED6-7B3B-1D32-8342-DF0EC092A9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41C5D6D-CD05-2F96-EF6B-8E4E0AAE5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DEFF219-7B72-1840-A011-863D433CB6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BA80C53-FE01-C517-9E22-2470F8CB5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47F6AF5-C8FC-18D6-FEDB-A3399F167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CE623E-11C5-B9EF-7761-74EA48296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1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3E3029-1664-A3FF-E45F-C38C4FD01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FB4CF9F-C2C8-B756-BF12-21F1A99D9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CFC74D7-B9BE-8E58-F664-5675BDC97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85E6C6-C770-FC8C-E94C-60D2ADF5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4363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1B597E5-FB76-A8DA-8F8E-DC9488F4A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CB6A09B-CEF6-44C1-493D-CB03F9CAE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78B7D5-353D-7A95-B343-01524CBEA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2940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01764-4A9B-32F5-9870-CF38EE097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BC1F6E-8D5B-39D3-AD36-FD03B3337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EC72919-0647-2C9A-BBA5-140211862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29C4F2-DE10-5B56-A275-F225C424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A17769-4C76-7CAB-A0E5-7B8E42ABB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E5554C-DDBF-86A0-E3A9-0D22AE25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8507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C3028-9CFC-14D5-3FAB-C2AE59958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0E76452-E060-E9E2-E0FE-2160487D5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6D4874-EDB9-E127-DB8E-7A6FD5B1B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8152B7-7F9C-4703-6F33-97B1489E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EC07D8-3230-92F5-DA04-F86855772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70AE83-5181-0792-C6D5-39E19635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228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88E90E-AEA5-ADC2-7840-6157F3C4D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48519C-C715-A2CB-371A-0DD88017A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CB7168-8D41-D502-266D-85A53258BB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6C45B-BB33-422C-80A6-5FC67BA9F03A}" type="datetimeFigureOut">
              <a:rPr lang="es-CO" smtClean="0"/>
              <a:t>29/07/2024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54E604-7FC9-D79F-E4F4-ED5450AAAC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96F9DC-6AEC-5BBA-9E1E-A537B7AC26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F9E60-DE21-4D8A-AEC4-B31B9A6B29E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944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0802983" y="0"/>
            <a:ext cx="1280160" cy="11364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3464" b="9136"/>
          <a:stretch/>
        </p:blipFill>
        <p:spPr>
          <a:xfrm>
            <a:off x="0" y="226925"/>
            <a:ext cx="3788229" cy="28252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4"/>
          <a:srcRect b="5862"/>
          <a:stretch/>
        </p:blipFill>
        <p:spPr>
          <a:xfrm>
            <a:off x="10946946" y="-23846"/>
            <a:ext cx="992233" cy="1123406"/>
          </a:xfrm>
          <a:prstGeom prst="rect">
            <a:avLst/>
          </a:prstGeom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331081"/>
              </p:ext>
            </p:extLst>
          </p:nvPr>
        </p:nvGraphicFramePr>
        <p:xfrm>
          <a:off x="1077865" y="1160315"/>
          <a:ext cx="10221505" cy="462724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831241">
                  <a:extLst>
                    <a:ext uri="{9D8B030D-6E8A-4147-A177-3AD203B41FA5}">
                      <a16:colId xmlns:a16="http://schemas.microsoft.com/office/drawing/2014/main" val="2976237598"/>
                    </a:ext>
                  </a:extLst>
                </a:gridCol>
                <a:gridCol w="1132496">
                  <a:extLst>
                    <a:ext uri="{9D8B030D-6E8A-4147-A177-3AD203B41FA5}">
                      <a16:colId xmlns:a16="http://schemas.microsoft.com/office/drawing/2014/main" val="4223337932"/>
                    </a:ext>
                  </a:extLst>
                </a:gridCol>
                <a:gridCol w="2294031">
                  <a:extLst>
                    <a:ext uri="{9D8B030D-6E8A-4147-A177-3AD203B41FA5}">
                      <a16:colId xmlns:a16="http://schemas.microsoft.com/office/drawing/2014/main" val="1579198703"/>
                    </a:ext>
                  </a:extLst>
                </a:gridCol>
                <a:gridCol w="1422880">
                  <a:extLst>
                    <a:ext uri="{9D8B030D-6E8A-4147-A177-3AD203B41FA5}">
                      <a16:colId xmlns:a16="http://schemas.microsoft.com/office/drawing/2014/main" val="919282364"/>
                    </a:ext>
                  </a:extLst>
                </a:gridCol>
                <a:gridCol w="2540857">
                  <a:extLst>
                    <a:ext uri="{9D8B030D-6E8A-4147-A177-3AD203B41FA5}">
                      <a16:colId xmlns:a16="http://schemas.microsoft.com/office/drawing/2014/main" val="1482470195"/>
                    </a:ext>
                  </a:extLst>
                </a:gridCol>
              </a:tblGrid>
              <a:tr h="190500">
                <a:tc gridSpan="5">
                  <a:txBody>
                    <a:bodyPr/>
                    <a:lstStyle/>
                    <a:p>
                      <a:pPr algn="ctr" fontAlgn="b"/>
                      <a:endParaRPr lang="es-CO" sz="1000" u="none" strike="noStrike" dirty="0">
                        <a:effectLst/>
                        <a:latin typeface="Ubuntu" panose="020B0504030602030204" pitchFamily="34" charset="0"/>
                      </a:endParaRPr>
                    </a:p>
                    <a:p>
                      <a:pPr algn="ctr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INFORME DE PERSONAS CON DISCAPACIDAD CONTRATADAS PRIMER SEMESTRE AÑO 2024 </a:t>
                      </a:r>
                    </a:p>
                    <a:p>
                      <a:pPr algn="ctr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188087"/>
                  </a:ext>
                </a:extLst>
              </a:tr>
              <a:tr h="200025">
                <a:tc gridSpan="5">
                  <a:txBody>
                    <a:bodyPr/>
                    <a:lstStyle/>
                    <a:p>
                      <a:pPr algn="ctr" fontAlgn="b"/>
                      <a:endParaRPr lang="es-CO" sz="1000" u="none" strike="noStrike" dirty="0">
                        <a:effectLst/>
                        <a:latin typeface="Ubuntu" panose="020B0504030602030204" pitchFamily="34" charset="0"/>
                      </a:endParaRPr>
                    </a:p>
                    <a:p>
                      <a:pPr algn="ctr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Alcaldía de Bucaramanga</a:t>
                      </a:r>
                    </a:p>
                    <a:p>
                      <a:pPr algn="ctr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03006"/>
                  </a:ext>
                </a:extLst>
              </a:tr>
              <a:tr h="501422">
                <a:tc>
                  <a:txBody>
                    <a:bodyPr/>
                    <a:lstStyle/>
                    <a:p>
                      <a:pPr algn="ctr" fontAlgn="ctr"/>
                      <a:endParaRPr lang="es-CO" sz="1000" u="none" strike="noStrike" dirty="0">
                        <a:effectLst/>
                        <a:latin typeface="Ubuntu" panose="020B0504030602030204" pitchFamily="34" charset="0"/>
                      </a:endParaRPr>
                    </a:p>
                    <a:p>
                      <a:pPr algn="ctr" fontAlgn="ctr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DISCAPACIDADES</a:t>
                      </a:r>
                    </a:p>
                    <a:p>
                      <a:pPr algn="ctr" fontAlgn="ctr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5BA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Cat_Física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5BA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Cat_Visual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5BA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Cat_Auditiva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5BA5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Cat_Motora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55BA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75832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>
                          <a:effectLst/>
                          <a:latin typeface="Ubuntu" panose="020B0504030602030204" pitchFamily="34" charset="0"/>
                        </a:rPr>
                        <a:t> 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O" sz="1000" u="none" strike="noStrike" dirty="0">
                        <a:effectLst/>
                        <a:latin typeface="Ubuntu" panose="020B0504030602030204" pitchFamily="34" charset="0"/>
                      </a:endParaRPr>
                    </a:p>
                    <a:p>
                      <a:pPr algn="ctr" fontAlgn="ctr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10</a:t>
                      </a:r>
                    </a:p>
                    <a:p>
                      <a:pPr algn="ctr" fontAlgn="ctr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effectLst/>
                          <a:latin typeface="Ubuntu" panose="020B0504030602030204" pitchFamily="34" charset="0"/>
                        </a:rPr>
                        <a:t>3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effectLst/>
                          <a:latin typeface="Ubuntu" panose="020B0504030602030204" pitchFamily="34" charset="0"/>
                        </a:rPr>
                        <a:t>6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effectLst/>
                          <a:latin typeface="Ubuntu" panose="020B0504030602030204" pitchFamily="34" charset="0"/>
                        </a:rPr>
                        <a:t>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6435458"/>
                  </a:ext>
                </a:extLst>
              </a:tr>
              <a:tr h="582521">
                <a:tc>
                  <a:txBody>
                    <a:bodyPr/>
                    <a:lstStyle/>
                    <a:p>
                      <a:pPr algn="l" fontAlgn="b"/>
                      <a:endParaRPr lang="es-CO" sz="1800" u="none" strike="noStrike" dirty="0">
                        <a:effectLst/>
                        <a:latin typeface="Ubuntu" panose="020B0504030602030204" pitchFamily="34" charset="0"/>
                      </a:endParaRPr>
                    </a:p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Total  20</a:t>
                      </a:r>
                    </a:p>
                    <a:p>
                      <a:pPr algn="l" fontAlgn="b"/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10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effectLst/>
                          <a:latin typeface="Ubuntu" panose="020B0504030602030204" pitchFamily="34" charset="0"/>
                        </a:rPr>
                        <a:t>3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>
                          <a:effectLst/>
                          <a:latin typeface="Ubuntu" panose="020B0504030602030204" pitchFamily="34" charset="0"/>
                        </a:rPr>
                        <a:t>6</a:t>
                      </a:r>
                      <a:endParaRPr lang="es-CO" sz="1800" b="1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3766513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 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800" u="none" strike="noStrike">
                          <a:effectLst/>
                          <a:latin typeface="Ubuntu" panose="020B0504030602030204" pitchFamily="34" charset="0"/>
                        </a:rPr>
                        <a:t> 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9619139"/>
                  </a:ext>
                </a:extLst>
              </a:tr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Nota: Total de Contratistas Alcaldía de Bucaramanga primer semestre = 1,694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55BA5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377618"/>
                  </a:ext>
                </a:extLst>
              </a:tr>
              <a:tr h="180975">
                <a:tc gridSpan="5">
                  <a:txBody>
                    <a:bodyPr/>
                    <a:lstStyle/>
                    <a:p>
                      <a:pPr algn="ctr" fontAlgn="b"/>
                      <a:endParaRPr lang="es-CO" sz="1000" u="none" strike="noStrike" dirty="0">
                        <a:effectLst/>
                        <a:latin typeface="Ubuntu" panose="020B0504030602030204" pitchFamily="34" charset="0"/>
                      </a:endParaRPr>
                    </a:p>
                    <a:p>
                      <a:pPr algn="ctr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Total de personas con discapacidad contratadas 20.  Corresponde al = 1,180% </a:t>
                      </a:r>
                    </a:p>
                    <a:p>
                      <a:pPr algn="ctr" fontAlgn="b"/>
                      <a:endParaRPr lang="es-CO" sz="10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576944"/>
                  </a:ext>
                </a:extLst>
              </a:tr>
              <a:tr h="1905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s-CO" sz="1800" u="none" strike="noStrike" dirty="0">
                          <a:effectLst/>
                          <a:latin typeface="Ubuntu" panose="020B0504030602030204" pitchFamily="34" charset="0"/>
                        </a:rPr>
                        <a:t>Esta información es tomada de la plataforma SIGEP II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Ubuntu" panose="020B0504030602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55BA5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234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97950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2206</TotalTime>
  <Words>73</Words>
  <Application>Microsoft Office PowerPoint</Application>
  <PresentationFormat>Panorámica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Ubuntu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Fredy Diaz</dc:creator>
  <cp:lastModifiedBy>Miguel Hernando Moncada Torres</cp:lastModifiedBy>
  <cp:revision>157</cp:revision>
  <dcterms:created xsi:type="dcterms:W3CDTF">2024-01-17T18:57:07Z</dcterms:created>
  <dcterms:modified xsi:type="dcterms:W3CDTF">2024-07-29T20:31:31Z</dcterms:modified>
</cp:coreProperties>
</file>